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75" r:id="rId2"/>
    <p:sldId id="279" r:id="rId3"/>
    <p:sldId id="276" r:id="rId4"/>
    <p:sldId id="27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43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479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268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76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4679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436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04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126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64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829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8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435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66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6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50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75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059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5E1B201-834C-4350-9820-9A92056ED59F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F16F18-F2C9-4DDC-85F5-2D42DC0B54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318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4000" b="1" dirty="0">
                <a:solidFill>
                  <a:srgbClr val="FF33CC"/>
                </a:solidFill>
              </a:rPr>
              <a:t>DETERMINATION OF PROGNOSIS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612110-F231-0740-F665-056CEAFC5560}"/>
              </a:ext>
            </a:extLst>
          </p:cNvPr>
          <p:cNvSpPr txBox="1"/>
          <p:nvPr/>
        </p:nvSpPr>
        <p:spPr>
          <a:xfrm>
            <a:off x="1309036" y="316915"/>
            <a:ext cx="66318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u="sng" dirty="0">
                <a:solidFill>
                  <a:schemeClr val="tx2"/>
                </a:solidFill>
                <a:latin typeface="Forte" panose="03060902040502070203" pitchFamily="66" charset="0"/>
              </a:rPr>
              <a:t>RUNGTA COLLEGE OF DENTAL SCIENCES AND RESEARCH,BHILAI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733B49-6145-72A1-1988-997E70FFDC8B}"/>
              </a:ext>
            </a:extLst>
          </p:cNvPr>
          <p:cNvSpPr txBox="1"/>
          <p:nvPr/>
        </p:nvSpPr>
        <p:spPr>
          <a:xfrm>
            <a:off x="5914724" y="5535941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Forte" panose="03060902040502070203" pitchFamily="66" charset="0"/>
              </a:rPr>
              <a:t>PRESENTED BY:</a:t>
            </a:r>
          </a:p>
          <a:p>
            <a:r>
              <a:rPr lang="en-US" dirty="0">
                <a:latin typeface="Forte" panose="03060902040502070203" pitchFamily="66" charset="0"/>
              </a:rPr>
              <a:t>Dr Sonika Bodhi</a:t>
            </a:r>
          </a:p>
          <a:p>
            <a:r>
              <a:rPr lang="en-US" dirty="0">
                <a:latin typeface="Forte" panose="03060902040502070203" pitchFamily="66" charset="0"/>
              </a:rPr>
              <a:t>Reader</a:t>
            </a:r>
          </a:p>
          <a:p>
            <a:r>
              <a:rPr lang="en-US" dirty="0">
                <a:latin typeface="Forte" panose="03060902040502070203" pitchFamily="66" charset="0"/>
              </a:rPr>
              <a:t>Dept. of Periodontology</a:t>
            </a:r>
          </a:p>
        </p:txBody>
      </p:sp>
      <p:pic>
        <p:nvPicPr>
          <p:cNvPr id="7" name="Picture 6" descr="rungta logo">
            <a:extLst>
              <a:ext uri="{FF2B5EF4-FFF2-40B4-BE49-F238E27FC236}">
                <a16:creationId xmlns:a16="http://schemas.microsoft.com/office/drawing/2014/main" id="{2DE9B340-8F16-872A-BF7E-8689FF021D35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3320" y="3702863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2494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u="sng" dirty="0"/>
              <a:t>Gingival diseases modified by malnutrition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Exception - vitamin C deficiency (gingival inflammation and bleeding on probing independent of plaque levels present)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Prognosis of these patients depend upon the severity and duration of the deficiency and on the likelihood of reversing the deficiency through dietary supplements</a:t>
            </a:r>
          </a:p>
        </p:txBody>
      </p:sp>
    </p:spTree>
    <p:extLst>
      <p:ext uri="{BB962C8B-B14F-4D97-AF65-F5344CB8AC3E}">
        <p14:creationId xmlns:p14="http://schemas.microsoft.com/office/powerpoint/2010/main" val="3279036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u="sng" dirty="0"/>
              <a:t>Non plaque induced gingival lesions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Seen in patients with a variety of bacterial, fungal and viral infections.</a:t>
            </a:r>
          </a:p>
          <a:p>
            <a:pPr algn="just"/>
            <a:r>
              <a:rPr lang="en-IN" dirty="0"/>
              <a:t>Dermatologic disorders such as lichen </a:t>
            </a:r>
            <a:r>
              <a:rPr lang="en-IN" dirty="0" err="1"/>
              <a:t>planus</a:t>
            </a:r>
            <a:r>
              <a:rPr lang="en-IN" dirty="0"/>
              <a:t>, </a:t>
            </a:r>
            <a:r>
              <a:rPr lang="en-IN" dirty="0" err="1"/>
              <a:t>pemphigoid</a:t>
            </a:r>
            <a:r>
              <a:rPr lang="en-IN" dirty="0"/>
              <a:t>, </a:t>
            </a:r>
            <a:r>
              <a:rPr lang="en-IN" dirty="0" err="1"/>
              <a:t>pemphigus</a:t>
            </a:r>
            <a:r>
              <a:rPr lang="en-IN" dirty="0"/>
              <a:t> </a:t>
            </a:r>
            <a:r>
              <a:rPr lang="en-IN" dirty="0" err="1"/>
              <a:t>vulgaris</a:t>
            </a:r>
            <a:r>
              <a:rPr lang="en-IN" dirty="0"/>
              <a:t>, </a:t>
            </a:r>
            <a:r>
              <a:rPr lang="en-IN" dirty="0" err="1"/>
              <a:t>erythema</a:t>
            </a:r>
            <a:r>
              <a:rPr lang="en-IN" dirty="0"/>
              <a:t> </a:t>
            </a:r>
            <a:r>
              <a:rPr lang="en-IN" dirty="0" err="1"/>
              <a:t>multiforme</a:t>
            </a:r>
            <a:r>
              <a:rPr lang="en-IN" dirty="0"/>
              <a:t>, and lupus </a:t>
            </a:r>
            <a:r>
              <a:rPr lang="en-IN" dirty="0" err="1"/>
              <a:t>erythematosus</a:t>
            </a:r>
            <a:r>
              <a:rPr lang="en-IN" dirty="0"/>
              <a:t> can also manifest in oral cavity as atypical gingivitis.</a:t>
            </a:r>
          </a:p>
          <a:p>
            <a:pPr algn="just"/>
            <a:r>
              <a:rPr lang="en-IN" dirty="0"/>
              <a:t>Allergic, toxic, and foreign body reactions, as well as mechanical and thermal trauma, can result in gingival lesions.</a:t>
            </a:r>
          </a:p>
        </p:txBody>
      </p:sp>
    </p:spTree>
    <p:extLst>
      <p:ext uri="{BB962C8B-B14F-4D97-AF65-F5344CB8AC3E}">
        <p14:creationId xmlns:p14="http://schemas.microsoft.com/office/powerpoint/2010/main" val="1259804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100" b="1" dirty="0">
                <a:solidFill>
                  <a:srgbClr val="0070C0"/>
                </a:solidFill>
              </a:rPr>
              <a:t>PROGNOSIS OF PATIENTS WITH PERIODONTITIS</a:t>
            </a:r>
            <a:endParaRPr lang="en-IN" sz="21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85763" indent="-385763" algn="just">
              <a:lnSpc>
                <a:spcPct val="150000"/>
              </a:lnSpc>
              <a:buFont typeface="+mj-lt"/>
              <a:buAutoNum type="alphaUcPeriod"/>
            </a:pPr>
            <a:r>
              <a:rPr lang="en-IN" b="1" dirty="0"/>
              <a:t>Chronic </a:t>
            </a:r>
            <a:r>
              <a:rPr lang="en-IN" b="1" dirty="0" err="1"/>
              <a:t>periodontitis</a:t>
            </a:r>
            <a:endParaRPr lang="en-IN" b="1" dirty="0"/>
          </a:p>
          <a:p>
            <a:pPr marL="385763" indent="-385763" algn="just">
              <a:lnSpc>
                <a:spcPct val="150000"/>
              </a:lnSpc>
              <a:buFont typeface="+mj-lt"/>
              <a:buAutoNum type="alphaUcPeriod"/>
            </a:pPr>
            <a:r>
              <a:rPr lang="en-IN" b="1" dirty="0"/>
              <a:t>Aggressive </a:t>
            </a:r>
            <a:r>
              <a:rPr lang="en-IN" b="1" dirty="0" err="1"/>
              <a:t>periodontitis</a:t>
            </a:r>
            <a:endParaRPr lang="en-IN" b="1" dirty="0"/>
          </a:p>
          <a:p>
            <a:pPr marL="385763" indent="-385763" algn="just">
              <a:lnSpc>
                <a:spcPct val="150000"/>
              </a:lnSpc>
              <a:buFont typeface="+mj-lt"/>
              <a:buAutoNum type="alphaUcPeriod"/>
            </a:pPr>
            <a:r>
              <a:rPr lang="en-IN" b="1" dirty="0" err="1"/>
              <a:t>Periodontitis</a:t>
            </a:r>
            <a:r>
              <a:rPr lang="en-IN" b="1" dirty="0"/>
              <a:t> as a manifestation of systemic diseases</a:t>
            </a:r>
          </a:p>
          <a:p>
            <a:pPr marL="385763" indent="-385763" algn="just">
              <a:lnSpc>
                <a:spcPct val="150000"/>
              </a:lnSpc>
              <a:buFont typeface="+mj-lt"/>
              <a:buAutoNum type="alphaUcPeriod"/>
            </a:pPr>
            <a:r>
              <a:rPr lang="en-IN" b="1" dirty="0"/>
              <a:t>Necrotizing periodontal diseases</a:t>
            </a:r>
          </a:p>
          <a:p>
            <a:pPr marL="385763" indent="-385763" algn="just">
              <a:lnSpc>
                <a:spcPct val="150000"/>
              </a:lnSpc>
              <a:buFont typeface="+mj-lt"/>
              <a:buAutoNum type="alphaUcPeriod"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971858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400" b="1" dirty="0" err="1"/>
              <a:t>A.Chronic</a:t>
            </a:r>
            <a:r>
              <a:rPr lang="en-IN" sz="2400" b="1" dirty="0"/>
              <a:t> </a:t>
            </a:r>
            <a:r>
              <a:rPr lang="en-IN" sz="2400" b="1" dirty="0" err="1"/>
              <a:t>Periodontitis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In cases where clinical attachment loss and bone loss are not very advanced (slight to moderate </a:t>
            </a:r>
            <a:r>
              <a:rPr lang="en-IN" dirty="0" err="1"/>
              <a:t>periodontitis</a:t>
            </a:r>
            <a:r>
              <a:rPr lang="en-IN" dirty="0"/>
              <a:t>) - prognosis - good.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Provided the inflammation can be controlled through good oral hygiene and the removal of local plaque retentive factors</a:t>
            </a:r>
          </a:p>
        </p:txBody>
      </p:sp>
    </p:spTree>
    <p:extLst>
      <p:ext uri="{BB962C8B-B14F-4D97-AF65-F5344CB8AC3E}">
        <p14:creationId xmlns:p14="http://schemas.microsoft.com/office/powerpoint/2010/main" val="2920175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400" b="1" dirty="0"/>
              <a:t>B. Aggressive </a:t>
            </a:r>
            <a:r>
              <a:rPr lang="en-IN" sz="2400" b="1" dirty="0" err="1"/>
              <a:t>periodontitis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Poor prognosis</a:t>
            </a:r>
          </a:p>
          <a:p>
            <a:r>
              <a:rPr lang="en-IN" dirty="0"/>
              <a:t>Localized aggressive </a:t>
            </a:r>
            <a:r>
              <a:rPr lang="en-IN" dirty="0" err="1"/>
              <a:t>periodontitis</a:t>
            </a:r>
            <a:r>
              <a:rPr lang="en-IN" dirty="0"/>
              <a:t> –</a:t>
            </a:r>
          </a:p>
          <a:p>
            <a:pPr lvl="1"/>
            <a:r>
              <a:rPr lang="en-IN" dirty="0"/>
              <a:t>Occurs around puberty</a:t>
            </a:r>
          </a:p>
          <a:p>
            <a:pPr lvl="1"/>
            <a:r>
              <a:rPr lang="en-IN" dirty="0"/>
              <a:t>Localized to first molars and incisors</a:t>
            </a:r>
          </a:p>
          <a:p>
            <a:pPr lvl="1"/>
            <a:r>
              <a:rPr lang="en-IN" dirty="0"/>
              <a:t>Patient exhibits strong serum antibody response to the infecting agent contributing to localization of lesions.</a:t>
            </a:r>
          </a:p>
        </p:txBody>
      </p:sp>
    </p:spTree>
    <p:extLst>
      <p:ext uri="{BB962C8B-B14F-4D97-AF65-F5344CB8AC3E}">
        <p14:creationId xmlns:p14="http://schemas.microsoft.com/office/powerpoint/2010/main" val="2258683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Diagnosed early - can be treated conservatively with oral hygiene instruction and systemic antibiotic therapy - excellent prognosis.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Advanced diseases, prognosis can be good if the lesions are treated with debridement, local and systemic antibiotics, and regenerative therapy</a:t>
            </a:r>
          </a:p>
        </p:txBody>
      </p:sp>
    </p:spTree>
    <p:extLst>
      <p:ext uri="{BB962C8B-B14F-4D97-AF65-F5344CB8AC3E}">
        <p14:creationId xmlns:p14="http://schemas.microsoft.com/office/powerpoint/2010/main" val="1050807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Generalized form – fair, poor or questionable prognosis due to generalized </a:t>
            </a:r>
            <a:r>
              <a:rPr lang="en-IN" dirty="0" err="1"/>
              <a:t>interproximal</a:t>
            </a:r>
            <a:r>
              <a:rPr lang="en-IN" dirty="0"/>
              <a:t> loss, poor antibody response and thus poor response to conventional periodontal therapy</a:t>
            </a:r>
          </a:p>
        </p:txBody>
      </p:sp>
    </p:spTree>
    <p:extLst>
      <p:ext uri="{BB962C8B-B14F-4D97-AF65-F5344CB8AC3E}">
        <p14:creationId xmlns:p14="http://schemas.microsoft.com/office/powerpoint/2010/main" val="3632297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100" b="1" dirty="0"/>
              <a:t>C. </a:t>
            </a:r>
            <a:r>
              <a:rPr lang="en-IN" sz="2100" b="1" dirty="0" err="1"/>
              <a:t>Periodontitis</a:t>
            </a:r>
            <a:r>
              <a:rPr lang="en-IN" sz="2100" b="1" dirty="0"/>
              <a:t> as a manifestation of systemic diseases</a:t>
            </a:r>
            <a:endParaRPr lang="en-IN" sz="2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It can be divided into two categories:</a:t>
            </a:r>
          </a:p>
          <a:p>
            <a:pPr lvl="1"/>
            <a:r>
              <a:rPr lang="en-IN" dirty="0" err="1"/>
              <a:t>periodontitis</a:t>
            </a:r>
            <a:r>
              <a:rPr lang="en-IN" dirty="0"/>
              <a:t> associated with hematologic disorders such as </a:t>
            </a:r>
            <a:r>
              <a:rPr lang="en-IN" dirty="0" err="1"/>
              <a:t>leukemia</a:t>
            </a:r>
            <a:r>
              <a:rPr lang="en-IN" dirty="0"/>
              <a:t> and acquired </a:t>
            </a:r>
            <a:r>
              <a:rPr lang="en-IN" dirty="0" err="1"/>
              <a:t>neutropenia</a:t>
            </a:r>
            <a:r>
              <a:rPr lang="en-IN" dirty="0"/>
              <a:t>.</a:t>
            </a:r>
          </a:p>
          <a:p>
            <a:pPr lvl="1"/>
            <a:r>
              <a:rPr lang="en-IN" dirty="0" err="1"/>
              <a:t>periodontitis</a:t>
            </a:r>
            <a:r>
              <a:rPr lang="en-IN" dirty="0"/>
              <a:t> associated with genetic disorders such as familial and cyclic </a:t>
            </a:r>
            <a:r>
              <a:rPr lang="en-IN" dirty="0" err="1"/>
              <a:t>neutropenia</a:t>
            </a:r>
            <a:r>
              <a:rPr lang="en-IN" dirty="0"/>
              <a:t>, down syndrome and </a:t>
            </a:r>
            <a:r>
              <a:rPr lang="en-IN" dirty="0" err="1"/>
              <a:t>hypophosphatasia</a:t>
            </a:r>
            <a:r>
              <a:rPr lang="en-IN" dirty="0"/>
              <a:t>.</a:t>
            </a:r>
          </a:p>
          <a:p>
            <a:pPr algn="just"/>
            <a:r>
              <a:rPr lang="en-IN" dirty="0"/>
              <a:t>Because these disorders generally manifest early in life, the impact on the </a:t>
            </a:r>
            <a:r>
              <a:rPr lang="en-IN" dirty="0" err="1"/>
              <a:t>periodontium</a:t>
            </a:r>
            <a:r>
              <a:rPr lang="en-IN" dirty="0"/>
              <a:t> may be clinically similar to generalized aggressive </a:t>
            </a:r>
            <a:r>
              <a:rPr lang="en-IN" dirty="0" err="1"/>
              <a:t>periodontitis</a:t>
            </a:r>
            <a:r>
              <a:rPr lang="en-IN" dirty="0"/>
              <a:t>. The prognosis in these cases will be fair to poor.</a:t>
            </a:r>
          </a:p>
        </p:txBody>
      </p:sp>
    </p:spTree>
    <p:extLst>
      <p:ext uri="{BB962C8B-B14F-4D97-AF65-F5344CB8AC3E}">
        <p14:creationId xmlns:p14="http://schemas.microsoft.com/office/powerpoint/2010/main" val="3494675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100" b="1" dirty="0"/>
              <a:t>D. Necrotizing periodontal diseases</a:t>
            </a:r>
            <a:endParaRPr lang="en-IN" sz="2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u="sng" dirty="0"/>
              <a:t>Necrotizing ulcerative gingivitis (NUG)</a:t>
            </a:r>
          </a:p>
          <a:p>
            <a:pPr algn="just">
              <a:lnSpc>
                <a:spcPct val="150000"/>
              </a:lnSpc>
            </a:pPr>
            <a:r>
              <a:rPr lang="en-IN" u="sng" dirty="0"/>
              <a:t>Necrotizing ulcerative </a:t>
            </a:r>
            <a:r>
              <a:rPr lang="en-IN" u="sng" dirty="0" err="1"/>
              <a:t>periodontitis</a:t>
            </a:r>
            <a:r>
              <a:rPr lang="en-IN" u="sng" dirty="0"/>
              <a:t> (NUP).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In NUG - primary predisposing factor - bacterial plaque.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Disease - complicated by presence of secondary factors such as acute psychological stress, tobacco smoking, poor nutrition leading to </a:t>
            </a:r>
            <a:r>
              <a:rPr lang="en-IN" dirty="0" err="1"/>
              <a:t>immunosuppression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3527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With control of both bacterial plaque and secondary factors prognosis (NUG) - good although tissue destruction is not reversible.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NUP is similar to that of NUG, except the necrosis extends from the </a:t>
            </a:r>
            <a:r>
              <a:rPr lang="en-IN" dirty="0" err="1"/>
              <a:t>gingiva</a:t>
            </a:r>
            <a:r>
              <a:rPr lang="en-IN" dirty="0"/>
              <a:t> into the periodontal ligament and alveolar bone.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Many patients presenting with NUP are </a:t>
            </a:r>
            <a:r>
              <a:rPr lang="en-IN" dirty="0" err="1"/>
              <a:t>immunocompromised</a:t>
            </a:r>
            <a:r>
              <a:rPr lang="en-IN" dirty="0"/>
              <a:t> through systemic conditions, such as HIV infection.</a:t>
            </a:r>
          </a:p>
        </p:txBody>
      </p:sp>
    </p:spTree>
    <p:extLst>
      <p:ext uri="{BB962C8B-B14F-4D97-AF65-F5344CB8AC3E}">
        <p14:creationId xmlns:p14="http://schemas.microsoft.com/office/powerpoint/2010/main" val="303775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720058"/>
              </p:ext>
            </p:extLst>
          </p:nvPr>
        </p:nvGraphicFramePr>
        <p:xfrm>
          <a:off x="457200" y="2484583"/>
          <a:ext cx="8229600" cy="23828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90212222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1687371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909306049"/>
                    </a:ext>
                  </a:extLst>
                </a:gridCol>
              </a:tblGrid>
              <a:tr h="371174">
                <a:tc>
                  <a:txBody>
                    <a:bodyPr/>
                    <a:lstStyle/>
                    <a:p>
                      <a:r>
                        <a:rPr lang="en-US" dirty="0"/>
                        <a:t>CORE</a:t>
                      </a:r>
                      <a:r>
                        <a:rPr lang="en-US" baseline="0" dirty="0"/>
                        <a:t>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410272"/>
                  </a:ext>
                </a:extLst>
              </a:tr>
              <a:tr h="396596">
                <a:tc>
                  <a:txBody>
                    <a:bodyPr/>
                    <a:lstStyle/>
                    <a:p>
                      <a:r>
                        <a:rPr lang="en-IN" sz="2000" b="1" dirty="0"/>
                        <a:t>Relationship between diagnosis and prognosis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to know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401211"/>
                  </a:ext>
                </a:extLst>
              </a:tr>
              <a:tr h="396596">
                <a:tc>
                  <a:txBody>
                    <a:bodyPr/>
                    <a:lstStyle/>
                    <a:p>
                      <a:r>
                        <a:rPr lang="en-IN" sz="2000" b="1" dirty="0"/>
                        <a:t>Re-evaluation of prognosis after phase I therapy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to know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451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253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100" b="1" dirty="0"/>
              <a:t>REEVALUATION OF PROGNOSIS AFTER PHASE I THERAPY</a:t>
            </a:r>
            <a:endParaRPr lang="en-IN" sz="2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Reduction in pocket depth and inflammation after Phase I therapy indicates a </a:t>
            </a:r>
            <a:r>
              <a:rPr lang="en-IN" dirty="0" err="1"/>
              <a:t>favorable</a:t>
            </a:r>
            <a:r>
              <a:rPr lang="en-IN" dirty="0"/>
              <a:t> response to treatment and may suggest a better prognosis than previously assumed</a:t>
            </a:r>
          </a:p>
        </p:txBody>
      </p:sp>
    </p:spTree>
    <p:extLst>
      <p:ext uri="{BB962C8B-B14F-4D97-AF65-F5344CB8AC3E}">
        <p14:creationId xmlns:p14="http://schemas.microsoft.com/office/powerpoint/2010/main" val="2574718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If the inflammatory changes not controlled or reduced by phase I therapy- overall prognosis -</a:t>
            </a:r>
            <a:r>
              <a:rPr lang="en-IN" dirty="0" err="1"/>
              <a:t>unfavorable</a:t>
            </a:r>
            <a:r>
              <a:rPr lang="en-IN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In these patients the prognosis can be directly related to the severity of inflammation</a:t>
            </a:r>
          </a:p>
        </p:txBody>
      </p:sp>
    </p:spTree>
    <p:extLst>
      <p:ext uri="{BB962C8B-B14F-4D97-AF65-F5344CB8AC3E}">
        <p14:creationId xmlns:p14="http://schemas.microsoft.com/office/powerpoint/2010/main" val="4225485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700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dirty="0"/>
              <a:t>		Prognosis help us in planning the customized treatment for each patient thus help in providing overall care to patient. So it should be given due importance in general clinical practice</a:t>
            </a:r>
          </a:p>
        </p:txBody>
      </p:sp>
    </p:spTree>
    <p:extLst>
      <p:ext uri="{BB962C8B-B14F-4D97-AF65-F5344CB8AC3E}">
        <p14:creationId xmlns:p14="http://schemas.microsoft.com/office/powerpoint/2010/main" val="1698035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700" b="1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dirty="0"/>
              <a:t>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15808E-FF91-11B8-158E-98DF9957A91F}"/>
              </a:ext>
            </a:extLst>
          </p:cNvPr>
          <p:cNvSpPr txBox="1"/>
          <p:nvPr/>
        </p:nvSpPr>
        <p:spPr>
          <a:xfrm>
            <a:off x="1176865" y="2490135"/>
            <a:ext cx="6706226" cy="2961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Newman MG, Takei HH, </a:t>
            </a:r>
            <a:r>
              <a:rPr lang="en-US" sz="1800" dirty="0" err="1"/>
              <a:t>Klokkevold</a:t>
            </a:r>
            <a:r>
              <a:rPr lang="en-US" sz="1800" dirty="0"/>
              <a:t> PR, Carranza FA. Carranza’s clinical periodontology, 10th ed. Saunders Elsevier; 2007.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err="1"/>
              <a:t>Lindhe</a:t>
            </a:r>
            <a:r>
              <a:rPr lang="en-US" sz="1800" dirty="0"/>
              <a:t> J, Lang NP and </a:t>
            </a:r>
            <a:r>
              <a:rPr lang="en-US" sz="1800" dirty="0" err="1"/>
              <a:t>Karring</a:t>
            </a:r>
            <a:r>
              <a:rPr lang="en-US" sz="1800" dirty="0"/>
              <a:t> T. Clinical Periodontology and Implant Dentistry. 6th ed. Oxford (UK): Blackwell Publishing Ltd.; 2015.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Newman MG, Takei HH, </a:t>
            </a:r>
            <a:r>
              <a:rPr lang="en-US" sz="1800" dirty="0" err="1"/>
              <a:t>Klokkevold</a:t>
            </a:r>
            <a:r>
              <a:rPr lang="en-US" sz="1800" dirty="0"/>
              <a:t> PR, Carranza FA. Carranza’s clinical periodontology, 13th ed. Saunders Elsevier; 2018.</a:t>
            </a:r>
          </a:p>
        </p:txBody>
      </p:sp>
    </p:spTree>
    <p:extLst>
      <p:ext uri="{BB962C8B-B14F-4D97-AF65-F5344CB8AC3E}">
        <p14:creationId xmlns:p14="http://schemas.microsoft.com/office/powerpoint/2010/main" val="220878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836"/>
            <a:ext cx="8229600" cy="301435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b="1" dirty="0"/>
              <a:t>PART I</a:t>
            </a:r>
            <a:endParaRPr lang="en-IN" sz="2800" b="1" dirty="0"/>
          </a:p>
          <a:p>
            <a:r>
              <a:rPr lang="en-IN" sz="2800" b="1" dirty="0"/>
              <a:t>Introduction</a:t>
            </a:r>
          </a:p>
          <a:p>
            <a:r>
              <a:rPr lang="en-IN" sz="2800" b="1" dirty="0"/>
              <a:t>Definition</a:t>
            </a:r>
          </a:p>
          <a:p>
            <a:r>
              <a:rPr lang="en-IN" sz="2800" b="1" dirty="0"/>
              <a:t>Type of prognosis</a:t>
            </a:r>
          </a:p>
          <a:p>
            <a:r>
              <a:rPr lang="en-IN" sz="2800" b="1" dirty="0"/>
              <a:t>Factors in determination of prognosis</a:t>
            </a:r>
          </a:p>
          <a:p>
            <a:r>
              <a:rPr lang="en-US" sz="2800" b="1" dirty="0"/>
              <a:t>Summary</a:t>
            </a:r>
          </a:p>
          <a:p>
            <a:r>
              <a:rPr lang="en-US" sz="2800" b="1" dirty="0"/>
              <a:t>References 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289695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9485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/>
              <a:t>PART I</a:t>
            </a:r>
            <a:r>
              <a:rPr lang="en-IN" sz="2800" b="1" dirty="0"/>
              <a:t>I</a:t>
            </a:r>
          </a:p>
          <a:p>
            <a:r>
              <a:rPr lang="en-IN" sz="2800" b="1" dirty="0"/>
              <a:t>Relationship between diagnosis and prognosis</a:t>
            </a:r>
          </a:p>
          <a:p>
            <a:pPr lvl="1"/>
            <a:r>
              <a:rPr lang="en-IN" sz="2400" b="1" dirty="0"/>
              <a:t>Prognosis for patients with gingival disease</a:t>
            </a:r>
          </a:p>
          <a:p>
            <a:pPr lvl="1"/>
            <a:r>
              <a:rPr lang="en-IN" sz="2400" b="1" dirty="0"/>
              <a:t>Prognosis of patients with periodontitis</a:t>
            </a:r>
          </a:p>
          <a:p>
            <a:r>
              <a:rPr lang="en-IN" sz="2800" b="1" dirty="0"/>
              <a:t>Re-evaluation of prognosis after phase I therapy</a:t>
            </a:r>
          </a:p>
          <a:p>
            <a:r>
              <a:rPr lang="en-US" sz="2800" b="1" dirty="0"/>
              <a:t>Summary</a:t>
            </a:r>
          </a:p>
          <a:p>
            <a:r>
              <a:rPr lang="en-US" sz="2800" b="1" dirty="0"/>
              <a:t>References 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5399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400" b="1" dirty="0"/>
              <a:t>RELATIONSHIP BETWEEN DIAGNOSIS AND PROGNOSIS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Factors such as patient age, severity of disease, genetic susceptibility, and presence of systemic disease are important in developing both diagnosis as well as prognosis</a:t>
            </a:r>
          </a:p>
        </p:txBody>
      </p:sp>
    </p:spTree>
    <p:extLst>
      <p:ext uri="{BB962C8B-B14F-4D97-AF65-F5344CB8AC3E}">
        <p14:creationId xmlns:p14="http://schemas.microsoft.com/office/powerpoint/2010/main" val="498351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100" b="1" dirty="0">
                <a:solidFill>
                  <a:srgbClr val="0070C0"/>
                </a:solidFill>
              </a:rPr>
              <a:t>PROGNOSIS FOR PATIENTS WITH GINGIVAL DISEASE</a:t>
            </a:r>
            <a:endParaRPr lang="en-IN" sz="21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85763" indent="-385763"/>
            <a:r>
              <a:rPr lang="en-IN" dirty="0"/>
              <a:t>Dental plaque induced gingival diseases</a:t>
            </a:r>
          </a:p>
          <a:p>
            <a:pPr marL="685800" lvl="1" indent="-385763"/>
            <a:r>
              <a:rPr lang="en-IN" dirty="0"/>
              <a:t>Gingivitis associated with dental plaque only</a:t>
            </a:r>
          </a:p>
          <a:p>
            <a:pPr marL="685800" lvl="1" indent="-385763"/>
            <a:r>
              <a:rPr lang="en-IN" dirty="0"/>
              <a:t>Plaque induced gingival diseases modified by systemic factors</a:t>
            </a:r>
          </a:p>
          <a:p>
            <a:pPr marL="685800" lvl="1" indent="-385763"/>
            <a:r>
              <a:rPr lang="en-IN" dirty="0"/>
              <a:t>Plaque induced gingival disease modified by medications</a:t>
            </a:r>
          </a:p>
          <a:p>
            <a:pPr marL="685800" lvl="1" indent="-385763"/>
            <a:r>
              <a:rPr lang="en-IN" dirty="0"/>
              <a:t>Gingival diseases modified by malnutrition</a:t>
            </a:r>
          </a:p>
          <a:p>
            <a:pPr marL="385763" indent="-385763"/>
            <a:r>
              <a:rPr lang="en-IN" dirty="0"/>
              <a:t>Non plaque induced gingival lesions</a:t>
            </a:r>
          </a:p>
        </p:txBody>
      </p:sp>
    </p:spTree>
    <p:extLst>
      <p:ext uri="{BB962C8B-B14F-4D97-AF65-F5344CB8AC3E}">
        <p14:creationId xmlns:p14="http://schemas.microsoft.com/office/powerpoint/2010/main" val="2028703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u="sng" dirty="0"/>
              <a:t>DENTAL PLAQUE INDUCED GINGIVAL DISEASES</a:t>
            </a:r>
            <a:endParaRPr lang="en-IN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Gingivitis associated with dental plaque--Reversible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Prognosis - good provided all local irritants are eliminated &amp; patient cooperates by maintaining good oral </a:t>
            </a:r>
            <a:r>
              <a:rPr lang="en-IN" dirty="0" err="1"/>
              <a:t>hygeine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729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100" b="1" u="sng" dirty="0"/>
              <a:t>Plaque induced gingival diseases modified by systemic factors</a:t>
            </a:r>
            <a:endParaRPr lang="en-IN" sz="21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The inflammatory response to bacterial plaque can be influenced by systemic factors, such as endocrine related changes associated with puberty, pregnancy and diabetes.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Long term prognosis depends - control of bacterial plaque along with correction of the systemic factors</a:t>
            </a:r>
          </a:p>
        </p:txBody>
      </p:sp>
    </p:spTree>
    <p:extLst>
      <p:ext uri="{BB962C8B-B14F-4D97-AF65-F5344CB8AC3E}">
        <p14:creationId xmlns:p14="http://schemas.microsoft.com/office/powerpoint/2010/main" val="4196170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100" b="1" u="sng" dirty="0"/>
              <a:t>Plaque induced gingival disease modified by medications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Drug induced gingival enlargement often seen with </a:t>
            </a:r>
            <a:r>
              <a:rPr lang="en-IN" dirty="0" err="1"/>
              <a:t>phenytoin</a:t>
            </a:r>
            <a:r>
              <a:rPr lang="en-IN" dirty="0"/>
              <a:t>, </a:t>
            </a:r>
            <a:r>
              <a:rPr lang="en-IN" dirty="0" err="1"/>
              <a:t>cyclosporin</a:t>
            </a:r>
            <a:r>
              <a:rPr lang="en-IN" dirty="0"/>
              <a:t>, </a:t>
            </a:r>
            <a:r>
              <a:rPr lang="en-IN" dirty="0" err="1"/>
              <a:t>nifedipine</a:t>
            </a:r>
            <a:r>
              <a:rPr lang="en-IN" dirty="0"/>
              <a:t> and in oral contraceptive associated gingivitis.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Plaque control alone does not prevent the development of lesions, and surgical intervention is usually necessary to correct the alteration of gingival contours.</a:t>
            </a:r>
          </a:p>
        </p:txBody>
      </p:sp>
    </p:spTree>
    <p:extLst>
      <p:ext uri="{BB962C8B-B14F-4D97-AF65-F5344CB8AC3E}">
        <p14:creationId xmlns:p14="http://schemas.microsoft.com/office/powerpoint/2010/main" val="1859736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952</Words>
  <Application>Microsoft Office PowerPoint</Application>
  <PresentationFormat>On-screen Show (4:3)</PresentationFormat>
  <Paragraphs>98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Forte</vt:lpstr>
      <vt:lpstr>Garamond</vt:lpstr>
      <vt:lpstr>Times New Roman</vt:lpstr>
      <vt:lpstr>Organic</vt:lpstr>
      <vt:lpstr>DETERMINATION OF PROGNOSIS</vt:lpstr>
      <vt:lpstr>SPECIFIC LEARNING OBJECTIVES</vt:lpstr>
      <vt:lpstr>CONTENTS</vt:lpstr>
      <vt:lpstr>CONTENTS</vt:lpstr>
      <vt:lpstr>RELATIONSHIP BETWEEN DIAGNOSIS AND PROGNOSIS</vt:lpstr>
      <vt:lpstr>PROGNOSIS FOR PATIENTS WITH GINGIVAL DISEASE</vt:lpstr>
      <vt:lpstr>DENTAL PLAQUE INDUCED GINGIVAL DISEASES</vt:lpstr>
      <vt:lpstr>Plaque induced gingival diseases modified by systemic factors</vt:lpstr>
      <vt:lpstr>Plaque induced gingival disease modified by medications</vt:lpstr>
      <vt:lpstr>Gingival diseases modified by malnutrition</vt:lpstr>
      <vt:lpstr>Non plaque induced gingival lesions</vt:lpstr>
      <vt:lpstr>PROGNOSIS OF PATIENTS WITH PERIODONTITIS</vt:lpstr>
      <vt:lpstr>A.Chronic Periodontitis</vt:lpstr>
      <vt:lpstr>B. Aggressive periodontitis</vt:lpstr>
      <vt:lpstr>PowerPoint Presentation</vt:lpstr>
      <vt:lpstr>PowerPoint Presentation</vt:lpstr>
      <vt:lpstr>C. Periodontitis as a manifestation of systemic diseases</vt:lpstr>
      <vt:lpstr>D. Necrotizing periodontal diseases</vt:lpstr>
      <vt:lpstr>PowerPoint Presentation</vt:lpstr>
      <vt:lpstr>REEVALUATION OF PROGNOSIS AFTER PHASE I THERAPY</vt:lpstr>
      <vt:lpstr>PowerPoint Presentation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PROGNOSIS</dc:title>
  <dc:creator>AVITA</dc:creator>
  <cp:lastModifiedBy>saswati mohanty</cp:lastModifiedBy>
  <cp:revision>3</cp:revision>
  <dcterms:created xsi:type="dcterms:W3CDTF">2022-07-04T08:54:45Z</dcterms:created>
  <dcterms:modified xsi:type="dcterms:W3CDTF">2022-07-06T07:03:59Z</dcterms:modified>
</cp:coreProperties>
</file>